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2" r:id="rId4"/>
    <p:sldId id="261" r:id="rId5"/>
    <p:sldId id="276" r:id="rId6"/>
    <p:sldId id="284" r:id="rId7"/>
    <p:sldId id="277" r:id="rId8"/>
    <p:sldId id="283" r:id="rId9"/>
    <p:sldId id="275" r:id="rId10"/>
    <p:sldId id="278" r:id="rId11"/>
    <p:sldId id="280" r:id="rId12"/>
    <p:sldId id="285" r:id="rId13"/>
    <p:sldId id="279" r:id="rId14"/>
    <p:sldId id="259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70" d="100"/>
          <a:sy n="70" d="100"/>
        </p:scale>
        <p:origin x="-1206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182AA-A2ED-48E5-8B45-62566B10B42F}" type="datetimeFigureOut">
              <a:rPr lang="es-MX" smtClean="0"/>
              <a:t>31/01/2017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4884-76BC-4179-A7EA-61EBEECE8B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2003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182AA-A2ED-48E5-8B45-62566B10B42F}" type="datetimeFigureOut">
              <a:rPr lang="es-MX" smtClean="0"/>
              <a:t>31/01/2017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4884-76BC-4179-A7EA-61EBEECE8B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74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182AA-A2ED-48E5-8B45-62566B10B42F}" type="datetimeFigureOut">
              <a:rPr lang="es-MX" smtClean="0"/>
              <a:t>31/01/2017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4884-76BC-4179-A7EA-61EBEECE8B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3096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182AA-A2ED-48E5-8B45-62566B10B42F}" type="datetimeFigureOut">
              <a:rPr lang="es-MX" smtClean="0"/>
              <a:t>31/01/2017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4884-76BC-4179-A7EA-61EBEECE8B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814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182AA-A2ED-48E5-8B45-62566B10B42F}" type="datetimeFigureOut">
              <a:rPr lang="es-MX" smtClean="0"/>
              <a:t>31/01/2017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4884-76BC-4179-A7EA-61EBEECE8B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9470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182AA-A2ED-48E5-8B45-62566B10B42F}" type="datetimeFigureOut">
              <a:rPr lang="es-MX" smtClean="0"/>
              <a:t>31/01/2017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4884-76BC-4179-A7EA-61EBEECE8B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1223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182AA-A2ED-48E5-8B45-62566B10B42F}" type="datetimeFigureOut">
              <a:rPr lang="es-MX" smtClean="0"/>
              <a:t>31/01/2017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4884-76BC-4179-A7EA-61EBEECE8B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475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182AA-A2ED-48E5-8B45-62566B10B42F}" type="datetimeFigureOut">
              <a:rPr lang="es-MX" smtClean="0"/>
              <a:t>31/01/2017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4884-76BC-4179-A7EA-61EBEECE8B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480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182AA-A2ED-48E5-8B45-62566B10B42F}" type="datetimeFigureOut">
              <a:rPr lang="es-MX" smtClean="0"/>
              <a:t>31/01/2017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4884-76BC-4179-A7EA-61EBEECE8B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7617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182AA-A2ED-48E5-8B45-62566B10B42F}" type="datetimeFigureOut">
              <a:rPr lang="es-MX" smtClean="0"/>
              <a:t>31/01/2017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4884-76BC-4179-A7EA-61EBEECE8B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8604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182AA-A2ED-48E5-8B45-62566B10B42F}" type="datetimeFigureOut">
              <a:rPr lang="es-MX" smtClean="0"/>
              <a:t>31/01/2017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4884-76BC-4179-A7EA-61EBEECE8B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8297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182AA-A2ED-48E5-8B45-62566B10B42F}" type="datetimeFigureOut">
              <a:rPr lang="es-MX" smtClean="0"/>
              <a:t>31/01/2017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24884-76BC-4179-A7EA-61EBEECE8B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2082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normatividad@iaipoaxaca.org.m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ray\Desktop\plantillas\portada PP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198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4570709" y="2511379"/>
            <a:ext cx="417275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s-MX" b="1" dirty="0" smtClean="0">
              <a:latin typeface="Eras Light ITC" pitchFamily="34" charset="0"/>
              <a:ea typeface="Cambria Math" pitchFamily="18" charset="0"/>
            </a:endParaRPr>
          </a:p>
          <a:p>
            <a:pPr algn="r"/>
            <a:r>
              <a:rPr lang="es-MX" sz="3200" b="1" dirty="0" smtClean="0">
                <a:latin typeface="Eras Bold ITC" pitchFamily="34" charset="0"/>
                <a:ea typeface="Cambria Math" pitchFamily="18" charset="0"/>
              </a:rPr>
              <a:t>COMITÉS Y UNIDADES DE TRANSPARENCIA</a:t>
            </a:r>
          </a:p>
          <a:p>
            <a:pPr algn="r"/>
            <a:r>
              <a:rPr lang="es-MX" sz="1600" dirty="0" smtClean="0">
                <a:latin typeface="Eras Bold ITC" pitchFamily="34" charset="0"/>
                <a:ea typeface="Cambria Math" pitchFamily="18" charset="0"/>
              </a:rPr>
              <a:t>DIRECCIÓN DE ASUNTOS JURÍDICOS</a:t>
            </a:r>
          </a:p>
          <a:p>
            <a:endParaRPr lang="es-MX" sz="1600" b="1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  <a:p>
            <a:pPr algn="r"/>
            <a:r>
              <a:rPr lang="es-MX" b="1" dirty="0" smtClean="0">
                <a:latin typeface="Eras Light ITC" pitchFamily="34" charset="0"/>
                <a:ea typeface="Cambria Math" pitchFamily="18" charset="0"/>
              </a:rPr>
              <a:t>ENERO  2017</a:t>
            </a:r>
            <a:endParaRPr lang="es-MX" b="1" dirty="0">
              <a:latin typeface="Eras Light ITC" pitchFamily="34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36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Saray\Desktop\plantillas\fondo1 PP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" y="0"/>
            <a:ext cx="914198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737832" y="597138"/>
            <a:ext cx="7886700" cy="1325563"/>
          </a:xfrm>
        </p:spPr>
        <p:txBody>
          <a:bodyPr/>
          <a:lstStyle/>
          <a:p>
            <a:pPr algn="ctr"/>
            <a:r>
              <a:rPr lang="es-MX" b="1" dirty="0" smtClean="0">
                <a:latin typeface="+mn-lt"/>
              </a:rPr>
              <a:t>Disposiciones especiales</a:t>
            </a:r>
            <a:endParaRPr lang="es-MX" b="1" dirty="0">
              <a:latin typeface="+mn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36979" y="1942362"/>
            <a:ext cx="761545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s-MX" sz="2800" dirty="0" smtClean="0"/>
              <a:t>Cuando alguna área de los SO se niegue a colaborar con la UT, ésta dará aviso al superior jerárquico para que le ordene al área reticente, realizar sin demora las acciones conducentes.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s-MX" sz="2800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s-MX" sz="2800" dirty="0" smtClean="0"/>
              <a:t>Cuando persista la negativa de colaboración, la UT lo hará del conocimiento de la autoridad competente para que ésta inicie, en su caso, el procedimiento de responsabilidad respectivo.</a:t>
            </a:r>
            <a:endParaRPr lang="es-MX" sz="2800" dirty="0"/>
          </a:p>
          <a:p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6005016" y="6128685"/>
            <a:ext cx="2715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Art. 45 último párrafo LGT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9062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Saray\Desktop\plantillas\fondo1 PP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" y="0"/>
            <a:ext cx="914198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737832" y="597138"/>
            <a:ext cx="7886700" cy="1325563"/>
          </a:xfrm>
        </p:spPr>
        <p:txBody>
          <a:bodyPr/>
          <a:lstStyle/>
          <a:p>
            <a:pPr algn="ctr"/>
            <a:r>
              <a:rPr lang="es-MX" b="1" dirty="0" smtClean="0">
                <a:latin typeface="+mn-lt"/>
              </a:rPr>
              <a:t>Tablas de aplicabilidad</a:t>
            </a:r>
            <a:endParaRPr lang="es-MX" b="1" dirty="0">
              <a:latin typeface="+mn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36979" y="1942362"/>
            <a:ext cx="761545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/>
              <a:t>Según lo señalado en el último párrafo del artículo 70 de la LGT, los Sujetos Obligados deberán informar al IAIP la relación de fracciones que les aplican, y en su caso, de manera fundada y motivada, las que no.</a:t>
            </a:r>
          </a:p>
          <a:p>
            <a:pPr algn="just"/>
            <a:r>
              <a:rPr lang="es-MX" sz="2400" dirty="0" smtClean="0"/>
              <a:t>No se trata de la información que el SO no generó en un periodo determinado, si no aquella que no generará en ningún momento por no estar especificado en sus facultades, competencias y funciones. </a:t>
            </a:r>
          </a:p>
          <a:p>
            <a:pPr algn="just"/>
            <a:r>
              <a:rPr lang="es-MX" sz="2400" dirty="0" smtClean="0"/>
              <a:t>El documento en el cual se plasma esa relación de fracciones que le aplican o no, al SO, es la Tabla de Aplicabilidad.</a:t>
            </a:r>
            <a:endParaRPr lang="es-MX" sz="2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6005016" y="6128685"/>
            <a:ext cx="2715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Art. Noveno de los LTG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249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Saray\Desktop\plantillas\fondo1 PP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" y="0"/>
            <a:ext cx="914198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737832" y="597138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 smtClean="0">
                <a:latin typeface="+mn-lt"/>
              </a:rPr>
              <a:t>Índices de Expedientes Clasificados como Reservados (</a:t>
            </a:r>
            <a:r>
              <a:rPr lang="es-MX" b="1" dirty="0" err="1" smtClean="0">
                <a:latin typeface="+mn-lt"/>
              </a:rPr>
              <a:t>IECR´s</a:t>
            </a:r>
            <a:r>
              <a:rPr lang="es-MX" b="1" dirty="0" smtClean="0">
                <a:latin typeface="+mn-lt"/>
              </a:rPr>
              <a:t>)</a:t>
            </a:r>
            <a:endParaRPr lang="es-MX" b="1" dirty="0">
              <a:latin typeface="+mn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36979" y="1942362"/>
            <a:ext cx="761545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/>
              <a:t>Enviar sus </a:t>
            </a:r>
            <a:r>
              <a:rPr lang="es-MX" sz="2400" dirty="0" err="1" smtClean="0"/>
              <a:t>IECR´s</a:t>
            </a:r>
            <a:r>
              <a:rPr lang="es-MX" sz="2400" dirty="0" smtClean="0"/>
              <a:t> a más tardar el </a:t>
            </a:r>
            <a:r>
              <a:rPr lang="es-MX" sz="2400" b="1" dirty="0" smtClean="0"/>
              <a:t>03 de febrero de 2017</a:t>
            </a:r>
          </a:p>
          <a:p>
            <a:pPr algn="just"/>
            <a:endParaRPr lang="es-MX" sz="2400" dirty="0"/>
          </a:p>
          <a:p>
            <a:pPr algn="just"/>
            <a:r>
              <a:rPr lang="es-MX" sz="2400" dirty="0" smtClean="0"/>
              <a:t>Por oficio a la Presidencia del IAIP</a:t>
            </a:r>
          </a:p>
          <a:p>
            <a:pPr algn="just"/>
            <a:r>
              <a:rPr lang="es-MX" sz="2400" dirty="0" smtClean="0"/>
              <a:t>y al correo electrónico:</a:t>
            </a:r>
          </a:p>
          <a:p>
            <a:pPr algn="just"/>
            <a:endParaRPr lang="es-MX" sz="2400" dirty="0"/>
          </a:p>
          <a:p>
            <a:pPr algn="ctr"/>
            <a:r>
              <a:rPr lang="es-MX" sz="3200" dirty="0" smtClean="0">
                <a:hlinkClick r:id="rId3"/>
              </a:rPr>
              <a:t>normatividad@iaipoaxaca.org.mx</a:t>
            </a:r>
            <a:endParaRPr lang="es-MX" sz="3200" dirty="0" smtClean="0"/>
          </a:p>
          <a:p>
            <a:pPr algn="just"/>
            <a:endParaRPr lang="es-MX" sz="2400" dirty="0"/>
          </a:p>
          <a:p>
            <a:pPr algn="just"/>
            <a:r>
              <a:rPr lang="es-MX" sz="2400" dirty="0" smtClean="0"/>
              <a:t>Teléfonos:</a:t>
            </a:r>
          </a:p>
          <a:p>
            <a:pPr algn="ctr"/>
            <a:r>
              <a:rPr lang="es-MX" sz="2800" b="1" dirty="0" smtClean="0"/>
              <a:t>5151190 y 5152321</a:t>
            </a:r>
          </a:p>
          <a:p>
            <a:pPr algn="just"/>
            <a:r>
              <a:rPr lang="es-MX" sz="2400" dirty="0" smtClean="0"/>
              <a:t>Extensiones:</a:t>
            </a:r>
          </a:p>
          <a:p>
            <a:pPr algn="ctr"/>
            <a:r>
              <a:rPr lang="es-MX" sz="2800" b="1" dirty="0" smtClean="0"/>
              <a:t>226, 229, 230 y 231</a:t>
            </a:r>
            <a:endParaRPr lang="es-MX" sz="28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6005016" y="6128685"/>
            <a:ext cx="2715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Art. Noveno de los LTG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762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Saray\Desktop\plantillas\fondo1 PP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" y="0"/>
            <a:ext cx="914198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806071" y="2265528"/>
            <a:ext cx="7886700" cy="2129051"/>
          </a:xfrm>
        </p:spPr>
        <p:txBody>
          <a:bodyPr/>
          <a:lstStyle/>
          <a:p>
            <a:pPr algn="ctr"/>
            <a:r>
              <a:rPr lang="es-MX" b="1" dirty="0" smtClean="0">
                <a:latin typeface="+mn-lt"/>
              </a:rPr>
              <a:t>GRACIAS POR SU ATENCIÓN</a:t>
            </a:r>
            <a:endParaRPr lang="es-MX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5884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4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11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Saray\Desktop\plantillas\fondo1 PP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2282540"/>
          </a:xfrm>
        </p:spPr>
        <p:txBody>
          <a:bodyPr>
            <a:normAutofit/>
          </a:bodyPr>
          <a:lstStyle/>
          <a:p>
            <a:pPr algn="ctr"/>
            <a:r>
              <a:rPr lang="es-MX" b="1" dirty="0" smtClean="0">
                <a:latin typeface="+mn-lt"/>
              </a:rPr>
              <a:t>COMITÉS Y UNIDADES DE TRANSPARENCIA</a:t>
            </a:r>
            <a:endParaRPr lang="es-MX" b="1" dirty="0">
              <a:latin typeface="+mn-lt"/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1105469" y="2702258"/>
            <a:ext cx="7409880" cy="289332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b="1" dirty="0" smtClean="0"/>
              <a:t>Los sujetos obligados deberán:</a:t>
            </a:r>
          </a:p>
          <a:p>
            <a:pPr algn="just"/>
            <a:endParaRPr lang="es-MX" b="1" dirty="0" smtClean="0"/>
          </a:p>
          <a:p>
            <a:pPr marL="0" indent="0" algn="just">
              <a:buNone/>
            </a:pPr>
            <a:r>
              <a:rPr lang="es-MX" sz="3600" b="1" i="1" dirty="0" smtClean="0"/>
              <a:t>Constituir el Comité de Transparencia, las Unidades de Transparencia y vigilar su correcto funcionamiento de acuerdo a su normatividad interna.</a:t>
            </a:r>
            <a:endParaRPr lang="es-MX" sz="3600" b="1" i="1" dirty="0"/>
          </a:p>
          <a:p>
            <a:pPr algn="just"/>
            <a:endParaRPr lang="es-MX" dirty="0" smtClean="0"/>
          </a:p>
        </p:txBody>
      </p:sp>
      <p:sp>
        <p:nvSpPr>
          <p:cNvPr id="2" name="1 CuadroTexto"/>
          <p:cNvSpPr txBox="1"/>
          <p:nvPr/>
        </p:nvSpPr>
        <p:spPr>
          <a:xfrm>
            <a:off x="5554639" y="5745707"/>
            <a:ext cx="2797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Art. 24 f. I LGT y 67 LTAIPO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6203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Saray\Desktop\plantillas\fondo1 PP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 smtClean="0">
                <a:latin typeface="+mn-lt"/>
              </a:rPr>
              <a:t>Integración del Comité de Transparencia</a:t>
            </a:r>
            <a:endParaRPr lang="es-MX" b="1" dirty="0">
              <a:latin typeface="+mn-lt"/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1105469" y="2088106"/>
            <a:ext cx="7409880" cy="3507475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dirty="0" smtClean="0"/>
              <a:t>Cuerpo colegiado de número impar y resoluciones por mayoría de votos</a:t>
            </a:r>
          </a:p>
          <a:p>
            <a:pPr algn="just"/>
            <a:r>
              <a:rPr lang="es-MX" dirty="0" smtClean="0"/>
              <a:t>Sin dependencia jerárquica entre sus integrantes</a:t>
            </a:r>
          </a:p>
          <a:p>
            <a:pPr algn="just"/>
            <a:r>
              <a:rPr lang="es-MX" dirty="0" smtClean="0"/>
              <a:t>No podrán reunirse dos o más de sus integrantes en una sola persona</a:t>
            </a:r>
          </a:p>
          <a:p>
            <a:pPr algn="just"/>
            <a:r>
              <a:rPr lang="es-MX" dirty="0" smtClean="0"/>
              <a:t>Sus integrantes tendrán acceso a la información para resolver sobre su clasificación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7137778" y="5745707"/>
            <a:ext cx="1214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Art. 43 LGT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2984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aray\Desktop\plantillas\fondo1 PP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735"/>
            <a:ext cx="914198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b="1" dirty="0" smtClean="0">
                <a:latin typeface="+mn-lt"/>
              </a:rPr>
              <a:t>Funciones del Comité de Transparencia</a:t>
            </a:r>
            <a:endParaRPr lang="es-MX" b="1" dirty="0">
              <a:latin typeface="+mn-lt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1064525" y="2047164"/>
            <a:ext cx="7397087" cy="4094329"/>
          </a:xfrm>
        </p:spPr>
        <p:txBody>
          <a:bodyPr>
            <a:normAutofit/>
          </a:bodyPr>
          <a:lstStyle/>
          <a:p>
            <a:pPr algn="just"/>
            <a:r>
              <a:rPr lang="es-MX" sz="3200" dirty="0" smtClean="0"/>
              <a:t>Instituir, coordinar y supervisar, acciones y procedimientos para la </a:t>
            </a:r>
            <a:r>
              <a:rPr lang="es-MX" sz="3200" b="1" dirty="0" smtClean="0"/>
              <a:t>eficacia en la gestión </a:t>
            </a:r>
            <a:r>
              <a:rPr lang="es-MX" sz="3200" dirty="0" smtClean="0"/>
              <a:t>de las solicitudes de acceso a la información.</a:t>
            </a:r>
          </a:p>
          <a:p>
            <a:pPr algn="just"/>
            <a:r>
              <a:rPr lang="es-MX" sz="3200" dirty="0" smtClean="0"/>
              <a:t>Confirmar, modificar o revocar: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s-MX" dirty="0" smtClean="0"/>
              <a:t>Ampliación del plazo de reserva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s-MX" dirty="0" smtClean="0"/>
              <a:t>Clasificación de la información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s-MX" dirty="0" smtClean="0"/>
              <a:t>Declaración de inexistencia de la información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s-MX" dirty="0" smtClean="0"/>
              <a:t>Declaración de incompetencia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868537" y="6115039"/>
            <a:ext cx="2483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Arts. 44 LGT </a:t>
            </a:r>
            <a:r>
              <a:rPr lang="es-MX" dirty="0"/>
              <a:t>y </a:t>
            </a:r>
            <a:r>
              <a:rPr lang="es-MX" dirty="0" smtClean="0"/>
              <a:t>68 </a:t>
            </a:r>
            <a:r>
              <a:rPr lang="es-MX" dirty="0"/>
              <a:t>LTAIPO</a:t>
            </a:r>
          </a:p>
        </p:txBody>
      </p:sp>
    </p:spTree>
    <p:extLst>
      <p:ext uri="{BB962C8B-B14F-4D97-AF65-F5344CB8AC3E}">
        <p14:creationId xmlns:p14="http://schemas.microsoft.com/office/powerpoint/2010/main" val="280199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aray\Desktop\plantillas\fondo1 PP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198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b="1" dirty="0" smtClean="0">
                <a:latin typeface="+mn-lt"/>
              </a:rPr>
              <a:t>Funciones del Comité de Transparencia</a:t>
            </a:r>
            <a:endParaRPr lang="es-MX" b="1" dirty="0">
              <a:latin typeface="+mn-lt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1064525" y="2047164"/>
            <a:ext cx="7397087" cy="4094329"/>
          </a:xfrm>
        </p:spPr>
        <p:txBody>
          <a:bodyPr>
            <a:normAutofit/>
          </a:bodyPr>
          <a:lstStyle/>
          <a:p>
            <a:pPr algn="just"/>
            <a:r>
              <a:rPr lang="es-MX" sz="3200" dirty="0"/>
              <a:t>Ordenar a las áreas, generar información que por sus facultades, competencias y funciones, deban tener en su posesión</a:t>
            </a:r>
          </a:p>
          <a:p>
            <a:pPr algn="just"/>
            <a:r>
              <a:rPr lang="es-MX" sz="3200" dirty="0" smtClean="0"/>
              <a:t>Establecer políticas que faciliten la obtención de la información y el ejercicio del DAI</a:t>
            </a:r>
          </a:p>
          <a:p>
            <a:pPr algn="just"/>
            <a:r>
              <a:rPr lang="es-MX" sz="3200" dirty="0" smtClean="0"/>
              <a:t>Promover la capacitación del personal de las Unidades de Transparencia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813946" y="6115039"/>
            <a:ext cx="2538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Arts. 44 LGT </a:t>
            </a:r>
            <a:r>
              <a:rPr lang="es-MX" dirty="0"/>
              <a:t>y </a:t>
            </a:r>
            <a:r>
              <a:rPr lang="es-MX" dirty="0" smtClean="0"/>
              <a:t>68 </a:t>
            </a:r>
            <a:r>
              <a:rPr lang="es-MX" dirty="0"/>
              <a:t>LTAIPO</a:t>
            </a:r>
          </a:p>
        </p:txBody>
      </p:sp>
    </p:spTree>
    <p:extLst>
      <p:ext uri="{BB962C8B-B14F-4D97-AF65-F5344CB8AC3E}">
        <p14:creationId xmlns:p14="http://schemas.microsoft.com/office/powerpoint/2010/main" val="8251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aray\Desktop\plantillas\fondo1 PP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198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b="1" dirty="0" smtClean="0">
                <a:latin typeface="+mn-lt"/>
              </a:rPr>
              <a:t>Funciones del Comité de Transparencia</a:t>
            </a:r>
            <a:endParaRPr lang="es-MX" b="1" dirty="0">
              <a:latin typeface="+mn-lt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1064525" y="2047165"/>
            <a:ext cx="7397087" cy="4067874"/>
          </a:xfrm>
        </p:spPr>
        <p:txBody>
          <a:bodyPr>
            <a:noAutofit/>
          </a:bodyPr>
          <a:lstStyle/>
          <a:p>
            <a:pPr algn="just"/>
            <a:r>
              <a:rPr lang="es-MX" sz="2850" dirty="0" smtClean="0"/>
              <a:t>Establecer programas de capacitación para los servidores públicos o integrantes del SO</a:t>
            </a:r>
          </a:p>
          <a:p>
            <a:pPr algn="just"/>
            <a:r>
              <a:rPr lang="es-MX" sz="2850" dirty="0" smtClean="0"/>
              <a:t>Recabar y enviar al IAIP, los datos que le solicite para la elaboración del informe anual</a:t>
            </a:r>
          </a:p>
          <a:p>
            <a:pPr algn="just"/>
            <a:r>
              <a:rPr lang="es-MX" sz="2850" dirty="0" smtClean="0"/>
              <a:t>Solicitar y autorizar ampliación del plazo de reserva a que se refiere el art. 101 de la LGT</a:t>
            </a:r>
          </a:p>
          <a:p>
            <a:pPr algn="just"/>
            <a:r>
              <a:rPr lang="es-MX" sz="2850" dirty="0" smtClean="0"/>
              <a:t>Fungir como instancia normativa del Sistema Institucional </a:t>
            </a:r>
            <a:r>
              <a:rPr lang="es-MX" sz="2850" dirty="0"/>
              <a:t>de Archivos </a:t>
            </a:r>
            <a:r>
              <a:rPr lang="es-MX" sz="1800" dirty="0"/>
              <a:t>(LINEAMIENTOS PARA LA ORGANIZACIÓN Y CONSERVACIÓN DE LOS </a:t>
            </a:r>
            <a:r>
              <a:rPr lang="es-MX" sz="1800" dirty="0" smtClean="0"/>
              <a:t>ARCHIVOS)</a:t>
            </a:r>
            <a:endParaRPr lang="es-MX" sz="1800" dirty="0"/>
          </a:p>
        </p:txBody>
      </p:sp>
      <p:sp>
        <p:nvSpPr>
          <p:cNvPr id="5" name="4 CuadroTexto"/>
          <p:cNvSpPr txBox="1"/>
          <p:nvPr/>
        </p:nvSpPr>
        <p:spPr>
          <a:xfrm>
            <a:off x="5813946" y="6115039"/>
            <a:ext cx="2538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Arts. 44 LGT </a:t>
            </a:r>
            <a:r>
              <a:rPr lang="es-MX" dirty="0"/>
              <a:t>y </a:t>
            </a:r>
            <a:r>
              <a:rPr lang="es-MX" dirty="0" smtClean="0"/>
              <a:t>68 </a:t>
            </a:r>
            <a:r>
              <a:rPr lang="es-MX" dirty="0"/>
              <a:t>LTAIPO</a:t>
            </a:r>
          </a:p>
        </p:txBody>
      </p:sp>
    </p:spTree>
    <p:extLst>
      <p:ext uri="{BB962C8B-B14F-4D97-AF65-F5344CB8AC3E}">
        <p14:creationId xmlns:p14="http://schemas.microsoft.com/office/powerpoint/2010/main" val="138147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aray\Desktop\plantillas\fondo1 PP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198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b="1" dirty="0" smtClean="0">
                <a:latin typeface="+mn-lt"/>
              </a:rPr>
              <a:t>Designación del Responsable de la Unidad de Transparencia</a:t>
            </a:r>
            <a:endParaRPr lang="es-MX" b="1" dirty="0">
              <a:latin typeface="+mn-lt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1064525" y="2047164"/>
            <a:ext cx="7397087" cy="409432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b="1" dirty="0"/>
              <a:t>Los sujetos obligados deberán</a:t>
            </a:r>
            <a:r>
              <a:rPr lang="es-MX" b="1" dirty="0" smtClean="0"/>
              <a:t>:</a:t>
            </a:r>
          </a:p>
          <a:p>
            <a:pPr marL="0" indent="0" algn="just">
              <a:buNone/>
            </a:pPr>
            <a:endParaRPr lang="es-MX" b="1" dirty="0"/>
          </a:p>
          <a:p>
            <a:pPr marL="0" indent="0" algn="just">
              <a:buNone/>
            </a:pPr>
            <a:r>
              <a:rPr lang="es-MX" sz="3600" b="1" i="1" dirty="0" smtClean="0"/>
              <a:t>Designar en las Unidades de Transparencia a los titulares que dependan directamente del titular del Sujeto obligado y que preferentemente cuenten con experiencia en la materia.</a:t>
            </a:r>
            <a:endParaRPr lang="es-MX" sz="3600" b="1" i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5145206" y="6115039"/>
            <a:ext cx="3289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Art. 24 f. II LGT y 63 y 64 LTAIPO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8255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aray\Desktop\plantillas\fondo1 PP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198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b="1" dirty="0" smtClean="0">
                <a:latin typeface="+mn-lt"/>
              </a:rPr>
              <a:t>Funciones de Responsable de la Unidad de Transparencia</a:t>
            </a:r>
            <a:endParaRPr lang="es-MX" b="1" dirty="0">
              <a:latin typeface="+mn-lt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1064525" y="2047164"/>
            <a:ext cx="7397087" cy="4094329"/>
          </a:xfrm>
        </p:spPr>
        <p:txBody>
          <a:bodyPr>
            <a:normAutofit fontScale="92500"/>
          </a:bodyPr>
          <a:lstStyle/>
          <a:p>
            <a:pPr algn="just"/>
            <a:r>
              <a:rPr lang="es-MX" dirty="0" smtClean="0"/>
              <a:t>Recabar y difundir la información a que se refieren las Leyes General y Local de Transparencia </a:t>
            </a:r>
            <a:r>
              <a:rPr lang="es-MX" sz="2000" dirty="0" smtClean="0"/>
              <a:t>(arts. 70 a 83 LGT y 19 a 38 LTAIPO)</a:t>
            </a:r>
            <a:endParaRPr lang="es-MX" dirty="0" smtClean="0"/>
          </a:p>
          <a:p>
            <a:pPr algn="just"/>
            <a:r>
              <a:rPr lang="es-MX" dirty="0" smtClean="0"/>
              <a:t>Recibir y dar trámite a las solicitudes de acceso a la información</a:t>
            </a:r>
          </a:p>
          <a:p>
            <a:pPr algn="just"/>
            <a:r>
              <a:rPr lang="es-MX" dirty="0" smtClean="0"/>
              <a:t>Auxiliar y orientar a los particulares para el ejercicio del DAI</a:t>
            </a:r>
          </a:p>
          <a:p>
            <a:pPr algn="just"/>
            <a:r>
              <a:rPr lang="es-MX" dirty="0" smtClean="0"/>
              <a:t>Hacer del conocimiento de la instancia competente, la probable responsabilidad por el incumplimiento de las obligaciones de transparencia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5827595" y="6115039"/>
            <a:ext cx="2606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Arts. 45 LGT y 66 LTAIPO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7947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Saray\Desktop\plantillas\fondo1 PP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" y="0"/>
            <a:ext cx="914198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737832" y="597138"/>
            <a:ext cx="7886700" cy="1325563"/>
          </a:xfrm>
        </p:spPr>
        <p:txBody>
          <a:bodyPr/>
          <a:lstStyle/>
          <a:p>
            <a:pPr algn="ctr"/>
            <a:r>
              <a:rPr lang="es-MX" b="1" dirty="0" smtClean="0">
                <a:latin typeface="+mn-lt"/>
              </a:rPr>
              <a:t>Disposiciones especiales</a:t>
            </a:r>
            <a:endParaRPr lang="es-MX" b="1" dirty="0">
              <a:latin typeface="+mn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36979" y="1942362"/>
            <a:ext cx="7615451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dirty="0" smtClean="0"/>
              <a:t>Los SO promoverán acuerdos con instituciones públicas especializadas que pudieran auxiliarles a entregar las respuestas a solicitudes de información, en la lengua indígena, braille o cualquier formato accesible correspondiente, en forma más eficiente.</a:t>
            </a:r>
            <a:endParaRPr lang="es-MX" sz="3200" dirty="0"/>
          </a:p>
          <a:p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6005016" y="5936776"/>
            <a:ext cx="2715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Art. 45 último párrafo LGT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9585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408</TotalTime>
  <Words>733</Words>
  <Application>Microsoft Office PowerPoint</Application>
  <PresentationFormat>Presentación en pantalla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Presentación de PowerPoint</vt:lpstr>
      <vt:lpstr>COMITÉS Y UNIDADES DE TRANSPARENCIA</vt:lpstr>
      <vt:lpstr>Integración del Comité de Transparencia</vt:lpstr>
      <vt:lpstr>Funciones del Comité de Transparencia</vt:lpstr>
      <vt:lpstr>Funciones del Comité de Transparencia</vt:lpstr>
      <vt:lpstr>Funciones del Comité de Transparencia</vt:lpstr>
      <vt:lpstr>Designación del Responsable de la Unidad de Transparencia</vt:lpstr>
      <vt:lpstr>Funciones de Responsable de la Unidad de Transparencia</vt:lpstr>
      <vt:lpstr>Disposiciones especiales</vt:lpstr>
      <vt:lpstr>Disposiciones especiales</vt:lpstr>
      <vt:lpstr>Tablas de aplicabilidad</vt:lpstr>
      <vt:lpstr>Índices de Expedientes Clasificados como Reservados (IECR´s)</vt:lpstr>
      <vt:lpstr>GRACIAS POR SU ATENCIÓN</vt:lpstr>
      <vt:lpstr>Presentación de PowerPoint</vt:lpstr>
    </vt:vector>
  </TitlesOfParts>
  <Company>Cotaipo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Diseño</dc:creator>
  <cp:lastModifiedBy>IAIP</cp:lastModifiedBy>
  <cp:revision>39</cp:revision>
  <dcterms:created xsi:type="dcterms:W3CDTF">2016-09-07T19:21:06Z</dcterms:created>
  <dcterms:modified xsi:type="dcterms:W3CDTF">2017-01-31T18:14:48Z</dcterms:modified>
</cp:coreProperties>
</file>